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45" r:id="rId2"/>
    <p:sldId id="313" r:id="rId3"/>
    <p:sldId id="257" r:id="rId4"/>
    <p:sldId id="417" r:id="rId5"/>
    <p:sldId id="440" r:id="rId6"/>
    <p:sldId id="259" r:id="rId7"/>
    <p:sldId id="394" r:id="rId8"/>
    <p:sldId id="267" r:id="rId9"/>
    <p:sldId id="420" r:id="rId10"/>
    <p:sldId id="269" r:id="rId11"/>
    <p:sldId id="403" r:id="rId12"/>
    <p:sldId id="404" r:id="rId13"/>
    <p:sldId id="402" r:id="rId14"/>
    <p:sldId id="441" r:id="rId15"/>
    <p:sldId id="429" r:id="rId16"/>
    <p:sldId id="442" r:id="rId17"/>
    <p:sldId id="337" r:id="rId18"/>
    <p:sldId id="438" r:id="rId19"/>
    <p:sldId id="443" r:id="rId20"/>
    <p:sldId id="444" r:id="rId21"/>
    <p:sldId id="343" r:id="rId22"/>
    <p:sldId id="430" r:id="rId23"/>
    <p:sldId id="431" r:id="rId24"/>
    <p:sldId id="375" r:id="rId25"/>
    <p:sldId id="376" r:id="rId26"/>
    <p:sldId id="377" r:id="rId27"/>
    <p:sldId id="378" r:id="rId28"/>
    <p:sldId id="379" r:id="rId29"/>
    <p:sldId id="380" r:id="rId30"/>
    <p:sldId id="409" r:id="rId31"/>
    <p:sldId id="407" r:id="rId32"/>
    <p:sldId id="408" r:id="rId33"/>
    <p:sldId id="446" r:id="rId34"/>
    <p:sldId id="449" r:id="rId35"/>
    <p:sldId id="448" r:id="rId36"/>
    <p:sldId id="450" r:id="rId37"/>
    <p:sldId id="447" r:id="rId38"/>
    <p:sldId id="451" r:id="rId39"/>
    <p:sldId id="452" r:id="rId40"/>
    <p:sldId id="453" r:id="rId41"/>
    <p:sldId id="454" r:id="rId42"/>
    <p:sldId id="455" r:id="rId43"/>
    <p:sldId id="273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CC00"/>
    <a:srgbClr val="24E849"/>
    <a:srgbClr val="00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3190" autoAdjust="0"/>
  </p:normalViewPr>
  <p:slideViewPr>
    <p:cSldViewPr>
      <p:cViewPr varScale="1">
        <p:scale>
          <a:sx n="68" d="100"/>
          <a:sy n="68" d="100"/>
        </p:scale>
        <p:origin x="144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82FDE-962E-47F0-826E-372E4E789101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49127-25F2-4831-96BB-3C1303E33FA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4181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2A658-12D8-4623-9FDC-EE4BFD7FE627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BAC1E-7340-41A5-8536-584E22F5D0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39377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AC1E-7340-41A5-8536-584E22F5D056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708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4BAC1E-7340-41A5-8536-584E22F5D056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34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Başlık ve Diyagram veya Kuruluş Grafiğ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SmartArt Yer Tutucusu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tr-TR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A183-5F0A-45E5-A8BF-AF804E7E2BF4}" type="datetimeFigureOut">
              <a:rPr lang="tr-TR" smtClean="0"/>
              <a:pPr/>
              <a:t>9.03.2023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39D46-9B92-4E6D-96E5-631573F6E5C3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van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33" y="2130425"/>
            <a:ext cx="8964488" cy="3805138"/>
          </a:xfrm>
          <a:prstGeom prst="rect">
            <a:avLst/>
          </a:prstGeom>
        </p:spPr>
      </p:pic>
      <p:sp>
        <p:nvSpPr>
          <p:cNvPr id="9" name="1 Başlık"/>
          <p:cNvSpPr txBox="1">
            <a:spLocks/>
          </p:cNvSpPr>
          <p:nvPr/>
        </p:nvSpPr>
        <p:spPr>
          <a:xfrm>
            <a:off x="179512" y="170061"/>
            <a:ext cx="887473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0000FF"/>
                </a:solidFill>
              </a:rPr>
              <a:t>SALİHLİ BORSA İSTANBUL MESLEKİ VE TEKNİK ANADOLU LİSESİ</a:t>
            </a:r>
            <a:endParaRPr lang="tr-TR" b="1" dirty="0">
              <a:solidFill>
                <a:srgbClr val="0000FF"/>
              </a:solidFill>
            </a:endParaRPr>
          </a:p>
        </p:txBody>
      </p:sp>
      <p:sp>
        <p:nvSpPr>
          <p:cNvPr id="10" name="2 Alt Başlık"/>
          <p:cNvSpPr txBox="1">
            <a:spLocks/>
          </p:cNvSpPr>
          <p:nvPr/>
        </p:nvSpPr>
        <p:spPr>
          <a:xfrm>
            <a:off x="147079" y="5445224"/>
            <a:ext cx="8996921" cy="1412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smtClean="0">
                <a:solidFill>
                  <a:srgbClr val="FF0000"/>
                </a:solidFill>
              </a:rPr>
              <a:t>2023 </a:t>
            </a:r>
            <a:r>
              <a:rPr lang="tr-TR" sz="4000" b="1" dirty="0">
                <a:solidFill>
                  <a:srgbClr val="FF0000"/>
                </a:solidFill>
              </a:rPr>
              <a:t>YKS SİSTEMİ </a:t>
            </a:r>
            <a:endParaRPr lang="tr-TR" sz="4000" b="1" dirty="0" smtClean="0">
              <a:solidFill>
                <a:srgbClr val="FF0000"/>
              </a:solidFill>
            </a:endParaRPr>
          </a:p>
          <a:p>
            <a:r>
              <a:rPr lang="tr-TR" sz="4000" b="1" dirty="0" smtClean="0">
                <a:solidFill>
                  <a:srgbClr val="FF0000"/>
                </a:solidFill>
              </a:rPr>
              <a:t>SEMİNERİNE HOŞGELDİNİZ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52" y="1547319"/>
            <a:ext cx="1835695" cy="163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22"/>
          <p:cNvSpPr>
            <a:spLocks noGrp="1" noChangeArrowheads="1"/>
          </p:cNvSpPr>
          <p:nvPr>
            <p:ph type="title"/>
          </p:nvPr>
        </p:nvSpPr>
        <p:spPr>
          <a:xfrm>
            <a:off x="611560" y="609600"/>
            <a:ext cx="813874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tr-TR" b="1" dirty="0" smtClean="0">
                <a:solidFill>
                  <a:srgbClr val="FF0000"/>
                </a:solidFill>
              </a:rPr>
              <a:t>TYT’DE TESTLERİN AĞIRLIKLARI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132856"/>
            <a:ext cx="8856984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AYT’DE </a:t>
            </a:r>
            <a:r>
              <a:rPr lang="tr-TR" b="1" dirty="0">
                <a:solidFill>
                  <a:srgbClr val="FF0000"/>
                </a:solidFill>
              </a:rPr>
              <a:t>TESTLERİN </a:t>
            </a:r>
            <a:r>
              <a:rPr lang="tr-TR" b="1" dirty="0" smtClean="0">
                <a:solidFill>
                  <a:srgbClr val="FF0000"/>
                </a:solidFill>
              </a:rPr>
              <a:t>AĞIRLIKLARI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SAYISAL PUAN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44824"/>
            <a:ext cx="8784976" cy="41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AYT’DE </a:t>
            </a:r>
            <a:r>
              <a:rPr lang="tr-TR" b="1" dirty="0">
                <a:solidFill>
                  <a:srgbClr val="FF0000"/>
                </a:solidFill>
              </a:rPr>
              <a:t>TESTLERİN </a:t>
            </a:r>
            <a:r>
              <a:rPr lang="tr-TR" b="1" dirty="0" smtClean="0">
                <a:solidFill>
                  <a:srgbClr val="FF0000"/>
                </a:solidFill>
              </a:rPr>
              <a:t>AĞIRLIKLARI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EŞİT AĞIRLIK PUANI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05037"/>
            <a:ext cx="8568952" cy="410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2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AYT’DE </a:t>
            </a:r>
            <a:r>
              <a:rPr lang="tr-TR" b="1" dirty="0">
                <a:solidFill>
                  <a:srgbClr val="FF0000"/>
                </a:solidFill>
              </a:rPr>
              <a:t>TESTLERİN </a:t>
            </a:r>
            <a:r>
              <a:rPr lang="tr-TR" b="1" dirty="0" smtClean="0">
                <a:solidFill>
                  <a:srgbClr val="FF0000"/>
                </a:solidFill>
              </a:rPr>
              <a:t>AĞIRLIKLARI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SÖZEL PUAN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44000" cy="431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9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ALINMASI GEREKEN EN KÜÇÜK PUANLAR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52" y="922411"/>
            <a:ext cx="8579296" cy="5877272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7236296" y="1700807"/>
            <a:ext cx="1625352" cy="5098876"/>
          </a:xfrm>
          <a:prstGeom prst="rect">
            <a:avLst/>
          </a:prstGeom>
          <a:noFill/>
          <a:ln w="76200">
            <a:solidFill>
              <a:srgbClr val="24E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084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4557192" cy="36004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tr-TR" sz="4000" b="1" dirty="0" smtClean="0"/>
              <a:t>TERCİH HAKKI</a:t>
            </a:r>
            <a:endParaRPr lang="tr-TR" sz="40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3"/>
            <a:ext cx="878497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</a:rPr>
              <a:t>EN DÜŞÜK BAŞARI SIRALARI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4450"/>
            <a:ext cx="8991600" cy="6053549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251520" y="2780928"/>
            <a:ext cx="8784976" cy="1512168"/>
          </a:xfrm>
          <a:prstGeom prst="roundRect">
            <a:avLst/>
          </a:prstGeom>
          <a:noFill/>
          <a:ln w="76200">
            <a:solidFill>
              <a:srgbClr val="24E8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41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9"/>
          <p:cNvSpPr>
            <a:spLocks noChangeArrowheads="1"/>
          </p:cNvSpPr>
          <p:nvPr/>
        </p:nvSpPr>
        <p:spPr bwMode="auto">
          <a:xfrm>
            <a:off x="323850" y="1357313"/>
            <a:ext cx="2087563" cy="719137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solidFill>
              <a:srgbClr val="00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 dirty="0" smtClean="0">
                <a:solidFill>
                  <a:srgbClr val="FFFF00"/>
                </a:solidFill>
                <a:latin typeface="Comic Sans MS" pitchFamily="66" charset="0"/>
              </a:rPr>
              <a:t>2023 </a:t>
            </a:r>
            <a:r>
              <a:rPr lang="tr-TR" b="1" dirty="0">
                <a:solidFill>
                  <a:srgbClr val="FFFF00"/>
                </a:solidFill>
                <a:latin typeface="Comic Sans MS" pitchFamily="66" charset="0"/>
              </a:rPr>
              <a:t>Üniversiteye</a:t>
            </a:r>
          </a:p>
          <a:p>
            <a:pPr algn="ctr"/>
            <a:r>
              <a:rPr lang="tr-TR" b="1" dirty="0">
                <a:solidFill>
                  <a:srgbClr val="FFFF00"/>
                </a:solidFill>
                <a:latin typeface="Comic Sans MS" pitchFamily="66" charset="0"/>
              </a:rPr>
              <a:t>Yerleşme Puanı</a:t>
            </a:r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2484438" y="142875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00330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33796" name="AutoShape 11"/>
          <p:cNvSpPr>
            <a:spLocks noChangeArrowheads="1"/>
          </p:cNvSpPr>
          <p:nvPr/>
        </p:nvSpPr>
        <p:spPr bwMode="auto">
          <a:xfrm>
            <a:off x="2987675" y="1430338"/>
            <a:ext cx="1512888" cy="50482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 dirty="0" smtClean="0">
                <a:solidFill>
                  <a:srgbClr val="003300"/>
                </a:solidFill>
                <a:latin typeface="Comic Sans MS" pitchFamily="66" charset="0"/>
              </a:rPr>
              <a:t>TYT </a:t>
            </a:r>
            <a:endParaRPr lang="tr-TR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3797" name="AutoShape 12"/>
          <p:cNvSpPr>
            <a:spLocks noChangeArrowheads="1"/>
          </p:cNvSpPr>
          <p:nvPr/>
        </p:nvSpPr>
        <p:spPr bwMode="auto">
          <a:xfrm>
            <a:off x="7164388" y="1428750"/>
            <a:ext cx="1512887" cy="5048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 dirty="0" smtClean="0">
                <a:solidFill>
                  <a:srgbClr val="003300"/>
                </a:solidFill>
                <a:latin typeface="Comic Sans MS" pitchFamily="66" charset="0"/>
              </a:rPr>
              <a:t>OBP</a:t>
            </a:r>
            <a:endParaRPr lang="tr-TR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3798" name="Text Box 13"/>
          <p:cNvSpPr txBox="1">
            <a:spLocks noChangeArrowheads="1"/>
          </p:cNvSpPr>
          <p:nvPr/>
        </p:nvSpPr>
        <p:spPr bwMode="auto">
          <a:xfrm>
            <a:off x="4500563" y="142875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003300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33799" name="Text Box 14"/>
          <p:cNvSpPr txBox="1">
            <a:spLocks noChangeArrowheads="1"/>
          </p:cNvSpPr>
          <p:nvPr/>
        </p:nvSpPr>
        <p:spPr bwMode="auto">
          <a:xfrm>
            <a:off x="6659563" y="1428750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 b="1">
                <a:solidFill>
                  <a:srgbClr val="003300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33800" name="AutoShape 15"/>
          <p:cNvSpPr>
            <a:spLocks noChangeArrowheads="1"/>
          </p:cNvSpPr>
          <p:nvPr/>
        </p:nvSpPr>
        <p:spPr bwMode="auto">
          <a:xfrm>
            <a:off x="5076825" y="1428750"/>
            <a:ext cx="1512888" cy="504825"/>
          </a:xfrm>
          <a:prstGeom prst="roundRect">
            <a:avLst>
              <a:gd name="adj" fmla="val 16667"/>
            </a:avLst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b="1" dirty="0" smtClean="0">
                <a:solidFill>
                  <a:srgbClr val="003300"/>
                </a:solidFill>
                <a:latin typeface="Comic Sans MS" pitchFamily="66" charset="0"/>
              </a:rPr>
              <a:t>AYT </a:t>
            </a:r>
            <a:endParaRPr lang="tr-TR" b="1" dirty="0">
              <a:solidFill>
                <a:srgbClr val="003300"/>
              </a:solidFill>
              <a:latin typeface="Comic Sans MS" pitchFamily="66" charset="0"/>
            </a:endParaRPr>
          </a:p>
        </p:txBody>
      </p:sp>
      <p:sp>
        <p:nvSpPr>
          <p:cNvPr id="33801" name="Text Box 20"/>
          <p:cNvSpPr txBox="1">
            <a:spLocks noChangeArrowheads="1"/>
          </p:cNvSpPr>
          <p:nvPr/>
        </p:nvSpPr>
        <p:spPr bwMode="auto">
          <a:xfrm>
            <a:off x="3144838" y="2205038"/>
            <a:ext cx="1284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500" b="1" u="sng">
                <a:solidFill>
                  <a:srgbClr val="FF0066"/>
                </a:solidFill>
                <a:latin typeface="Comic Sans MS" pitchFamily="66" charset="0"/>
              </a:rPr>
              <a:t>% 40 etkili</a:t>
            </a:r>
          </a:p>
        </p:txBody>
      </p:sp>
      <p:sp>
        <p:nvSpPr>
          <p:cNvPr id="33802" name="Text Box 20"/>
          <p:cNvSpPr txBox="1">
            <a:spLocks noChangeArrowheads="1"/>
          </p:cNvSpPr>
          <p:nvPr/>
        </p:nvSpPr>
        <p:spPr bwMode="auto">
          <a:xfrm>
            <a:off x="5214938" y="2155825"/>
            <a:ext cx="1284287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1500" b="1" u="sng">
                <a:solidFill>
                  <a:srgbClr val="FF0066"/>
                </a:solidFill>
                <a:latin typeface="Comic Sans MS" pitchFamily="66" charset="0"/>
              </a:rPr>
              <a:t>% 60 etkili</a:t>
            </a:r>
          </a:p>
        </p:txBody>
      </p:sp>
      <p:pic>
        <p:nvPicPr>
          <p:cNvPr id="33803" name="Picture 7" descr="intro-exam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068638"/>
            <a:ext cx="7632700" cy="3190875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Başlık"/>
          <p:cNvSpPr txBox="1">
            <a:spLocks/>
          </p:cNvSpPr>
          <p:nvPr/>
        </p:nvSpPr>
        <p:spPr>
          <a:xfrm>
            <a:off x="500034" y="0"/>
            <a:ext cx="8229600" cy="642918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b="1" dirty="0" smtClean="0">
                <a:solidFill>
                  <a:srgbClr val="FF0000"/>
                </a:solidFill>
              </a:rPr>
              <a:t>TEKNOLOJİ FAKÜLTELERİ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8712967" cy="262659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59" y="3391297"/>
            <a:ext cx="8712967" cy="3206054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251520" y="3391297"/>
            <a:ext cx="869172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09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TEKNOLOJİ FAKÜLTELERİ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68761"/>
            <a:ext cx="8852398" cy="273650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005263"/>
            <a:ext cx="8852398" cy="11247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5129999"/>
            <a:ext cx="8852398" cy="935904"/>
          </a:xfrm>
          <a:prstGeom prst="rect">
            <a:avLst/>
          </a:prstGeom>
        </p:spPr>
      </p:pic>
      <p:cxnSp>
        <p:nvCxnSpPr>
          <p:cNvPr id="6" name="Düz Bağlayıcı 5"/>
          <p:cNvCxnSpPr/>
          <p:nvPr/>
        </p:nvCxnSpPr>
        <p:spPr>
          <a:xfrm>
            <a:off x="107504" y="4005263"/>
            <a:ext cx="88523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107504" y="5129998"/>
            <a:ext cx="88523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9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4"/>
          <p:cNvSpPr>
            <a:spLocks noChangeArrowheads="1" noChangeShapeType="1" noTextEdit="1"/>
          </p:cNvSpPr>
          <p:nvPr/>
        </p:nvSpPr>
        <p:spPr bwMode="auto">
          <a:xfrm>
            <a:off x="357158" y="714356"/>
            <a:ext cx="8572559" cy="5929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Yükseköğretim </a:t>
            </a:r>
          </a:p>
          <a:p>
            <a:pPr algn="ctr"/>
            <a:r>
              <a:rPr lang="tr-TR" sz="3600" kern="10" dirty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K</a:t>
            </a:r>
            <a:r>
              <a:rPr lang="tr-T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urumları Sınavı</a:t>
            </a:r>
          </a:p>
          <a:p>
            <a:pPr algn="ctr"/>
            <a:r>
              <a:rPr lang="tr-TR" sz="3600" kern="10" dirty="0" smtClean="0">
                <a:ln w="12700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 (YKS)</a:t>
            </a:r>
            <a:endParaRPr lang="tr-TR" sz="3600" kern="10" dirty="0">
              <a:ln w="12700">
                <a:noFill/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TEKNOLOJİ FAKÜLTELERİ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22" y="2298757"/>
            <a:ext cx="8543412" cy="20417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22" y="4368397"/>
            <a:ext cx="8543412" cy="81660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222" y="5159863"/>
            <a:ext cx="8543412" cy="1077449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22" y="908719"/>
            <a:ext cx="8543412" cy="1417929"/>
          </a:xfrm>
          <a:prstGeom prst="rect">
            <a:avLst/>
          </a:prstGeom>
        </p:spPr>
      </p:pic>
      <p:cxnSp>
        <p:nvCxnSpPr>
          <p:cNvPr id="9" name="Düz Bağlayıcı 8"/>
          <p:cNvCxnSpPr/>
          <p:nvPr/>
        </p:nvCxnSpPr>
        <p:spPr>
          <a:xfrm>
            <a:off x="107504" y="2298757"/>
            <a:ext cx="88523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Bağlayıcı 9"/>
          <p:cNvCxnSpPr/>
          <p:nvPr/>
        </p:nvCxnSpPr>
        <p:spPr>
          <a:xfrm>
            <a:off x="107504" y="4287115"/>
            <a:ext cx="88523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>
            <a:off x="107504" y="5159863"/>
            <a:ext cx="885239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etin kutusu 11"/>
          <p:cNvSpPr txBox="1"/>
          <p:nvPr/>
        </p:nvSpPr>
        <p:spPr>
          <a:xfrm>
            <a:off x="490888" y="1349026"/>
            <a:ext cx="2136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İNŞAAT TEKNOLOJİSİ</a:t>
            </a:r>
          </a:p>
        </p:txBody>
      </p:sp>
    </p:spTree>
    <p:extLst>
      <p:ext uri="{BB962C8B-B14F-4D97-AF65-F5344CB8AC3E}">
        <p14:creationId xmlns:p14="http://schemas.microsoft.com/office/powerpoint/2010/main" val="3441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tr-TR" sz="8800" b="1" dirty="0" smtClean="0">
                <a:solidFill>
                  <a:srgbClr val="FF0000"/>
                </a:solidFill>
              </a:rPr>
              <a:t>ÖN LİSANS PROGRAMLARI</a:t>
            </a:r>
            <a:endParaRPr lang="tr-TR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75503" y="188640"/>
            <a:ext cx="8229600" cy="1858218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EK PUANLI OBP HESAPLANMASI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714348" y="1785926"/>
            <a:ext cx="2143140" cy="17859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tr-TR" sz="22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tr-TR" sz="8800" b="1" dirty="0" smtClean="0">
                <a:solidFill>
                  <a:srgbClr val="0000FF"/>
                </a:solidFill>
              </a:rPr>
              <a:t>50</a:t>
            </a:r>
            <a:endParaRPr lang="tr-TR" sz="8800" b="1" dirty="0">
              <a:solidFill>
                <a:srgbClr val="0000FF"/>
              </a:solidFill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5429256" y="1714488"/>
            <a:ext cx="214314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8800" b="1" dirty="0" smtClean="0">
                <a:solidFill>
                  <a:srgbClr val="0000FF"/>
                </a:solidFill>
              </a:rPr>
              <a:t>100</a:t>
            </a:r>
            <a:endParaRPr kumimoji="0" lang="tr-TR" sz="8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571472" y="3571876"/>
            <a:ext cx="214314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</a:t>
            </a:r>
            <a:endParaRPr kumimoji="0" lang="tr-TR" sz="8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İçerik Yer Tutucusu"/>
          <p:cNvSpPr txBox="1">
            <a:spLocks/>
          </p:cNvSpPr>
          <p:nvPr/>
        </p:nvSpPr>
        <p:spPr>
          <a:xfrm>
            <a:off x="5429256" y="3571876"/>
            <a:ext cx="214314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8800" b="1" dirty="0" smtClean="0">
                <a:solidFill>
                  <a:srgbClr val="0000FF"/>
                </a:solidFill>
              </a:rPr>
              <a:t>50</a:t>
            </a:r>
            <a:r>
              <a:rPr kumimoji="0" lang="tr-TR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tr-TR" sz="8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6 Metin kutusu"/>
          <p:cNvSpPr txBox="1"/>
          <p:nvPr/>
        </p:nvSpPr>
        <p:spPr>
          <a:xfrm>
            <a:off x="2214546" y="192880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DİPLOMA NOTU</a:t>
            </a:r>
            <a:endParaRPr lang="tr-TR" sz="3600" b="1" dirty="0"/>
          </a:p>
        </p:txBody>
      </p:sp>
      <p:sp>
        <p:nvSpPr>
          <p:cNvPr id="10" name="7 Metin kutusu"/>
          <p:cNvSpPr txBox="1"/>
          <p:nvPr/>
        </p:nvSpPr>
        <p:spPr>
          <a:xfrm>
            <a:off x="5000627" y="5715016"/>
            <a:ext cx="3704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0.12 + 0.06 = 0.18</a:t>
            </a:r>
          </a:p>
        </p:txBody>
      </p:sp>
      <p:sp>
        <p:nvSpPr>
          <p:cNvPr id="11" name="8 Sol Sağ Ok"/>
          <p:cNvSpPr/>
          <p:nvPr/>
        </p:nvSpPr>
        <p:spPr>
          <a:xfrm>
            <a:off x="3143240" y="2928934"/>
            <a:ext cx="1428760" cy="357190"/>
          </a:xfrm>
          <a:prstGeom prst="leftRightArrow">
            <a:avLst/>
          </a:prstGeom>
          <a:solidFill>
            <a:srgbClr val="24E8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9 Sol Sağ Ok"/>
          <p:cNvSpPr/>
          <p:nvPr/>
        </p:nvSpPr>
        <p:spPr>
          <a:xfrm>
            <a:off x="3214678" y="4714884"/>
            <a:ext cx="1428760" cy="357190"/>
          </a:xfrm>
          <a:prstGeom prst="leftRightArrow">
            <a:avLst/>
          </a:prstGeom>
          <a:solidFill>
            <a:srgbClr val="24E8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0 Metin kutusu"/>
          <p:cNvSpPr txBox="1"/>
          <p:nvPr/>
        </p:nvSpPr>
        <p:spPr>
          <a:xfrm>
            <a:off x="1714480" y="571501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KATSAYI</a:t>
            </a:r>
          </a:p>
        </p:txBody>
      </p:sp>
      <p:sp>
        <p:nvSpPr>
          <p:cNvPr id="14" name="11 Sağ Ok"/>
          <p:cNvSpPr/>
          <p:nvPr/>
        </p:nvSpPr>
        <p:spPr>
          <a:xfrm>
            <a:off x="3857620" y="5857892"/>
            <a:ext cx="1000132" cy="357190"/>
          </a:xfrm>
          <a:prstGeom prst="rightArrow">
            <a:avLst/>
          </a:prstGeom>
          <a:solidFill>
            <a:srgbClr val="24E8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12 Metin kutusu"/>
          <p:cNvSpPr txBox="1"/>
          <p:nvPr/>
        </p:nvSpPr>
        <p:spPr>
          <a:xfrm>
            <a:off x="2786050" y="385762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OBP</a:t>
            </a:r>
          </a:p>
        </p:txBody>
      </p:sp>
      <p:sp>
        <p:nvSpPr>
          <p:cNvPr id="16" name="13 Metin kutusu"/>
          <p:cNvSpPr txBox="1"/>
          <p:nvPr/>
        </p:nvSpPr>
        <p:spPr>
          <a:xfrm>
            <a:off x="5429256" y="350043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X 5</a:t>
            </a:r>
          </a:p>
        </p:txBody>
      </p:sp>
      <p:sp>
        <p:nvSpPr>
          <p:cNvPr id="17" name="14 Metin kutusu"/>
          <p:cNvSpPr txBox="1"/>
          <p:nvPr/>
        </p:nvSpPr>
        <p:spPr>
          <a:xfrm>
            <a:off x="642910" y="364331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X 5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6300192" y="5715016"/>
            <a:ext cx="936104" cy="646331"/>
          </a:xfrm>
          <a:prstGeom prst="round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2" name="Düz Ok Bağlayıcısı 21"/>
          <p:cNvCxnSpPr/>
          <p:nvPr/>
        </p:nvCxnSpPr>
        <p:spPr>
          <a:xfrm flipH="1">
            <a:off x="7236296" y="5186741"/>
            <a:ext cx="336100" cy="413608"/>
          </a:xfrm>
          <a:prstGeom prst="straightConnector1">
            <a:avLst/>
          </a:prstGeom>
          <a:ln w="5715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EK PUANLI OBP HESAPLAMA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ÖZETLE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071678"/>
            <a:ext cx="8784976" cy="4054485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0000FF"/>
                </a:solidFill>
              </a:rPr>
              <a:t>DİPLOMA NOLTU</a:t>
            </a:r>
            <a:r>
              <a:rPr lang="tr-TR" sz="4800" b="1" dirty="0" smtClean="0">
                <a:solidFill>
                  <a:srgbClr val="FF0000"/>
                </a:solidFill>
              </a:rPr>
              <a:t>*</a:t>
            </a:r>
            <a:r>
              <a:rPr lang="tr-TR" sz="8000" b="1" dirty="0" smtClean="0">
                <a:solidFill>
                  <a:srgbClr val="24E849"/>
                </a:solidFill>
              </a:rPr>
              <a:t>0,9</a:t>
            </a:r>
            <a:r>
              <a:rPr lang="tr-TR" sz="4800" b="1" dirty="0" smtClean="0">
                <a:solidFill>
                  <a:srgbClr val="0000FF"/>
                </a:solidFill>
              </a:rPr>
              <a:t>=OKULDAN	 			ALINABİLECEK OBP</a:t>
            </a:r>
          </a:p>
          <a:p>
            <a:r>
              <a:rPr lang="tr-TR" sz="4800" b="1" dirty="0" smtClean="0"/>
              <a:t>70</a:t>
            </a:r>
            <a:r>
              <a:rPr lang="tr-TR" sz="4800" b="1" dirty="0" smtClean="0">
                <a:solidFill>
                  <a:srgbClr val="FF0000"/>
                </a:solidFill>
              </a:rPr>
              <a:t>*</a:t>
            </a:r>
            <a:r>
              <a:rPr lang="tr-TR" sz="4800" b="1" dirty="0" smtClean="0"/>
              <a:t>0,9=63 OBP</a:t>
            </a:r>
            <a:endParaRPr lang="tr-TR" sz="4800" b="1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39552" y="4857760"/>
            <a:ext cx="4246762" cy="8572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413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57809" y="476672"/>
            <a:ext cx="38164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Bilişim  Teknolojileri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1447"/>
            <a:ext cx="8496944" cy="5796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/>
          <p:cNvSpPr txBox="1"/>
          <p:nvPr/>
        </p:nvSpPr>
        <p:spPr>
          <a:xfrm>
            <a:off x="827584" y="4766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ELEKTRİK-ELEKTRONİK TEKNOLOJİSİ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938338"/>
            <a:ext cx="7416823" cy="5919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Makine Teknolojileri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06090"/>
            <a:ext cx="4104456" cy="589126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344" y="706090"/>
            <a:ext cx="4114800" cy="58912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Metal Teknolojisi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08720"/>
            <a:ext cx="8568951" cy="5949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2242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İnşaat Teknolojisi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124744"/>
            <a:ext cx="7848872" cy="504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Harita-Tapu-Kadastro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64904"/>
            <a:ext cx="7200800" cy="2503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GENEL BİLGİLER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YKS, TYT-AYT-YDT olmak üzere 3 oturumdan oluşan bir sistemdir.</a:t>
            </a:r>
          </a:p>
          <a:p>
            <a:pPr>
              <a:lnSpc>
                <a:spcPct val="80000"/>
              </a:lnSpc>
              <a:buNone/>
            </a:pPr>
            <a:endParaRPr lang="tr-TR" b="1" dirty="0" smtClean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tr-TR" b="1" dirty="0" smtClean="0">
                <a:solidFill>
                  <a:srgbClr val="000000"/>
                </a:solidFill>
              </a:rPr>
              <a:t>İlk aşama sınavı </a:t>
            </a:r>
            <a:r>
              <a:rPr lang="tr-TR" b="1" dirty="0" smtClean="0">
                <a:solidFill>
                  <a:srgbClr val="FF0000"/>
                </a:solidFill>
              </a:rPr>
              <a:t>TYT</a:t>
            </a:r>
            <a:r>
              <a:rPr lang="tr-TR" b="1" dirty="0" smtClean="0">
                <a:solidFill>
                  <a:srgbClr val="000000"/>
                </a:solidFill>
              </a:rPr>
              <a:t> (Temel Yeterlilik Testi) 1 oturum, ikinci aşama </a:t>
            </a:r>
            <a:r>
              <a:rPr lang="tr-TR" b="1" dirty="0" smtClean="0">
                <a:solidFill>
                  <a:srgbClr val="FF0000"/>
                </a:solidFill>
              </a:rPr>
              <a:t>AYT</a:t>
            </a:r>
            <a:r>
              <a:rPr lang="tr-TR" b="1" dirty="0" smtClean="0">
                <a:solidFill>
                  <a:srgbClr val="000000"/>
                </a:solidFill>
              </a:rPr>
              <a:t> (Alan Yeterlilik Testi) ve YDT (Yabancı Dil  Testi) olmak üzere 2 oturumda yapılacaktır.</a:t>
            </a:r>
          </a:p>
          <a:p>
            <a:pPr marL="0" indent="0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Motorlu Araçlar Teknolojisi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1296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85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Mobilya ve İç Mekan Tasarımı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00808"/>
            <a:ext cx="8640960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Tesisat Teknolojisi ve İklimlendirme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777686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1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891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820472" cy="5760640"/>
          </a:xfrm>
          <a:prstGeom prst="rect">
            <a:avLst/>
          </a:prstGeom>
        </p:spPr>
      </p:pic>
      <p:cxnSp>
        <p:nvCxnSpPr>
          <p:cNvPr id="7" name="Düz Bağlayıcı 6"/>
          <p:cNvCxnSpPr/>
          <p:nvPr/>
        </p:nvCxnSpPr>
        <p:spPr>
          <a:xfrm>
            <a:off x="395536" y="1124744"/>
            <a:ext cx="756084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991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" y="620688"/>
            <a:ext cx="9122543" cy="302433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6" y="3828930"/>
            <a:ext cx="912254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10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84075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116632"/>
            <a:ext cx="9036496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53752" y="4293096"/>
            <a:ext cx="9036496" cy="7920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0102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KARA HARP OKULU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416502"/>
            <a:ext cx="3240360" cy="532486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611560" y="1628800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3600" b="1" dirty="0">
                <a:solidFill>
                  <a:srgbClr val="CCCC00"/>
                </a:solidFill>
              </a:rPr>
              <a:t>Eğitim Verilen Lisans Programları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Bilgisayar </a:t>
            </a:r>
            <a:r>
              <a:rPr lang="tr-TR" sz="2800" dirty="0"/>
              <a:t>Mühendisliği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Savunma Yönetimi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Elektronik </a:t>
            </a:r>
            <a:r>
              <a:rPr lang="tr-TR" sz="2800" dirty="0"/>
              <a:t>ve Haberleşme Mühendisliği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Uluslararası </a:t>
            </a:r>
            <a:r>
              <a:rPr lang="tr-TR" sz="2800" dirty="0"/>
              <a:t>İlişkiler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İnşaat </a:t>
            </a:r>
            <a:r>
              <a:rPr lang="tr-TR" sz="2800" dirty="0"/>
              <a:t>Mühendisliği </a:t>
            </a: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Tarih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Makine </a:t>
            </a:r>
            <a:r>
              <a:rPr lang="tr-TR" sz="2800" dirty="0"/>
              <a:t>Mühendisliği</a:t>
            </a:r>
          </a:p>
        </p:txBody>
      </p:sp>
    </p:spTree>
    <p:extLst>
      <p:ext uri="{BB962C8B-B14F-4D97-AF65-F5344CB8AC3E}">
        <p14:creationId xmlns:p14="http://schemas.microsoft.com/office/powerpoint/2010/main" val="3597716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0070C0"/>
                </a:solidFill>
              </a:rPr>
              <a:t>DENİZ HARP OKULU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00200"/>
            <a:ext cx="3960440" cy="4637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4600" b="1" dirty="0">
                <a:solidFill>
                  <a:srgbClr val="00B0F0"/>
                </a:solidFill>
              </a:rPr>
              <a:t>Eğitim Verilen Lisans Programları </a:t>
            </a:r>
            <a:endParaRPr lang="tr-TR" sz="4600" b="1" dirty="0" smtClean="0">
              <a:solidFill>
                <a:srgbClr val="00B0F0"/>
              </a:solidFill>
            </a:endParaRPr>
          </a:p>
          <a:p>
            <a:r>
              <a:rPr lang="tr-TR" dirty="0" smtClean="0"/>
              <a:t>Bilgisayar </a:t>
            </a:r>
            <a:r>
              <a:rPr lang="tr-TR" dirty="0"/>
              <a:t>Mühendisliği </a:t>
            </a:r>
            <a:endParaRPr lang="tr-TR" dirty="0" smtClean="0"/>
          </a:p>
          <a:p>
            <a:r>
              <a:rPr lang="tr-TR" dirty="0" smtClean="0"/>
              <a:t>Elektrik-Elektronik </a:t>
            </a:r>
            <a:r>
              <a:rPr lang="tr-TR" dirty="0"/>
              <a:t>Mühendisliği </a:t>
            </a:r>
            <a:endParaRPr lang="tr-TR" dirty="0" smtClean="0"/>
          </a:p>
          <a:p>
            <a:r>
              <a:rPr lang="tr-TR" dirty="0" smtClean="0"/>
              <a:t>Endüstri </a:t>
            </a:r>
            <a:r>
              <a:rPr lang="tr-TR" dirty="0"/>
              <a:t>Mühendisliği </a:t>
            </a:r>
            <a:endParaRPr lang="tr-TR" dirty="0" smtClean="0"/>
          </a:p>
          <a:p>
            <a:r>
              <a:rPr lang="tr-TR" dirty="0" smtClean="0"/>
              <a:t>Gemi </a:t>
            </a:r>
            <a:r>
              <a:rPr lang="tr-TR" dirty="0"/>
              <a:t>İnşaatı ve Gemi Makineleri Mühendisliği </a:t>
            </a:r>
            <a:endParaRPr lang="tr-TR" dirty="0" smtClean="0"/>
          </a:p>
          <a:p>
            <a:r>
              <a:rPr lang="tr-TR" dirty="0" smtClean="0"/>
              <a:t>Makine </a:t>
            </a:r>
            <a:r>
              <a:rPr lang="tr-TR" dirty="0"/>
              <a:t>Mühendisliği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4414312"/>
            <a:ext cx="4608512" cy="24196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1417638"/>
            <a:ext cx="4608512" cy="29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85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HAVA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HARP OKULU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628800"/>
            <a:ext cx="3995936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sz="3900" b="1" dirty="0">
                <a:solidFill>
                  <a:srgbClr val="0070C0"/>
                </a:solidFill>
              </a:rPr>
              <a:t>Eğitim Verilen Lisans Programları </a:t>
            </a:r>
          </a:p>
          <a:p>
            <a:r>
              <a:rPr lang="tr-TR" dirty="0" smtClean="0"/>
              <a:t>Bilgisayar </a:t>
            </a:r>
            <a:r>
              <a:rPr lang="tr-TR" dirty="0"/>
              <a:t>Mühendisliği </a:t>
            </a:r>
            <a:endParaRPr lang="tr-TR" dirty="0" smtClean="0"/>
          </a:p>
          <a:p>
            <a:r>
              <a:rPr lang="tr-TR" dirty="0" smtClean="0"/>
              <a:t>Elektronik </a:t>
            </a:r>
            <a:r>
              <a:rPr lang="tr-TR" dirty="0"/>
              <a:t>Mühendisliği </a:t>
            </a:r>
            <a:endParaRPr lang="tr-TR" dirty="0" smtClean="0"/>
          </a:p>
          <a:p>
            <a:r>
              <a:rPr lang="tr-TR" dirty="0" smtClean="0"/>
              <a:t>Endüstri </a:t>
            </a:r>
            <a:r>
              <a:rPr lang="tr-TR" dirty="0"/>
              <a:t>Mühendisliği </a:t>
            </a:r>
          </a:p>
          <a:p>
            <a:r>
              <a:rPr lang="tr-TR" dirty="0" smtClean="0"/>
              <a:t>Havacılık </a:t>
            </a:r>
            <a:r>
              <a:rPr lang="tr-TR" dirty="0"/>
              <a:t>ve Uzay Mühendisliği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98" y="4005064"/>
            <a:ext cx="4120985" cy="270557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815" y="1311350"/>
            <a:ext cx="4120985" cy="269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1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3581"/>
            <a:ext cx="8229600" cy="1605219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2023</a:t>
            </a:r>
            <a:r>
              <a:rPr lang="tr-TR" b="1" dirty="0" smtClean="0">
                <a:solidFill>
                  <a:srgbClr val="0033CC"/>
                </a:solidFill>
              </a:rPr>
              <a:t> YKS</a:t>
            </a:r>
            <a:r>
              <a:rPr lang="tr-TR" b="1" dirty="0">
                <a:solidFill>
                  <a:srgbClr val="0033CC"/>
                </a:solidFill>
              </a:rPr>
              <a:t> </a:t>
            </a:r>
            <a:r>
              <a:rPr lang="tr-TR" b="1" dirty="0" smtClean="0">
                <a:solidFill>
                  <a:srgbClr val="0033CC"/>
                </a:solidFill>
              </a:rPr>
              <a:t/>
            </a:r>
            <a:br>
              <a:rPr lang="tr-TR" b="1" dirty="0" smtClean="0">
                <a:solidFill>
                  <a:srgbClr val="0033CC"/>
                </a:solidFill>
              </a:rPr>
            </a:br>
            <a:r>
              <a:rPr lang="tr-TR" b="1" dirty="0" smtClean="0">
                <a:solidFill>
                  <a:srgbClr val="0033CC"/>
                </a:solidFill>
              </a:rPr>
              <a:t>BAŞVURU TARİHLERİ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" y="1628800"/>
            <a:ext cx="9144000" cy="5229200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0" y="5733256"/>
            <a:ext cx="8604448" cy="864096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75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KARA ASTSUBAY MESLEK YÜKSEKOKULU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50691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v-SE" sz="4600" b="1" dirty="0">
                <a:solidFill>
                  <a:srgbClr val="FFC000"/>
                </a:solidFill>
              </a:rPr>
              <a:t>Eğitim Verilen Ön Lisans Programları</a:t>
            </a:r>
            <a:endParaRPr lang="tr-TR" sz="4600" b="1" dirty="0" smtClean="0">
              <a:solidFill>
                <a:srgbClr val="FFC000"/>
              </a:solidFill>
            </a:endParaRPr>
          </a:p>
          <a:p>
            <a:r>
              <a:rPr lang="tr-TR" dirty="0" smtClean="0"/>
              <a:t>Bilgisayar </a:t>
            </a:r>
            <a:r>
              <a:rPr lang="tr-TR" dirty="0"/>
              <a:t>Teknolojisi </a:t>
            </a:r>
            <a:endParaRPr lang="tr-TR" dirty="0" smtClean="0"/>
          </a:p>
          <a:p>
            <a:r>
              <a:rPr lang="tr-TR" dirty="0" smtClean="0"/>
              <a:t>Elektrik </a:t>
            </a:r>
          </a:p>
          <a:p>
            <a:r>
              <a:rPr lang="tr-TR" dirty="0" smtClean="0"/>
              <a:t>Elektronik </a:t>
            </a:r>
            <a:r>
              <a:rPr lang="tr-TR" dirty="0"/>
              <a:t>Haberleşme Teknolojisi </a:t>
            </a:r>
            <a:endParaRPr lang="tr-TR" dirty="0" smtClean="0"/>
          </a:p>
          <a:p>
            <a:r>
              <a:rPr lang="tr-TR" dirty="0" smtClean="0"/>
              <a:t>İşletme </a:t>
            </a:r>
            <a:r>
              <a:rPr lang="tr-TR" dirty="0"/>
              <a:t>Yönetimi </a:t>
            </a:r>
            <a:endParaRPr lang="tr-TR" dirty="0" smtClean="0"/>
          </a:p>
          <a:p>
            <a:r>
              <a:rPr lang="tr-TR" dirty="0" smtClean="0"/>
              <a:t>İnşaat </a:t>
            </a:r>
            <a:r>
              <a:rPr lang="tr-TR" dirty="0"/>
              <a:t>Teknolojisi </a:t>
            </a:r>
            <a:endParaRPr lang="tr-TR" dirty="0" smtClean="0"/>
          </a:p>
          <a:p>
            <a:r>
              <a:rPr lang="tr-TR" dirty="0" err="1" smtClean="0"/>
              <a:t>Mekatronik</a:t>
            </a:r>
            <a:r>
              <a:rPr lang="tr-TR" dirty="0" smtClean="0"/>
              <a:t> </a:t>
            </a:r>
            <a:r>
              <a:rPr lang="tr-TR" dirty="0"/>
              <a:t>Teknolojisi </a:t>
            </a:r>
            <a:endParaRPr lang="tr-TR" dirty="0" smtClean="0"/>
          </a:p>
          <a:p>
            <a:r>
              <a:rPr lang="tr-TR" dirty="0" smtClean="0"/>
              <a:t>Otomotiv </a:t>
            </a:r>
            <a:r>
              <a:rPr lang="tr-TR" dirty="0"/>
              <a:t>Teknolojisi </a:t>
            </a:r>
            <a:endParaRPr lang="tr-TR" dirty="0" smtClean="0"/>
          </a:p>
          <a:p>
            <a:r>
              <a:rPr lang="tr-TR" dirty="0" smtClean="0"/>
              <a:t>Savunma </a:t>
            </a:r>
            <a:r>
              <a:rPr lang="tr-TR" dirty="0"/>
              <a:t>Hizmetleri </a:t>
            </a:r>
            <a:endParaRPr lang="tr-TR" dirty="0" smtClean="0"/>
          </a:p>
          <a:p>
            <a:r>
              <a:rPr lang="tr-TR" dirty="0" smtClean="0"/>
              <a:t>Uçak </a:t>
            </a:r>
            <a:r>
              <a:rPr lang="tr-TR" dirty="0"/>
              <a:t>Teknolojisi </a:t>
            </a:r>
            <a:endParaRPr lang="tr-TR" dirty="0" smtClean="0"/>
          </a:p>
          <a:p>
            <a:r>
              <a:rPr lang="tr-TR" dirty="0" smtClean="0"/>
              <a:t>Yapı </a:t>
            </a:r>
            <a:r>
              <a:rPr lang="tr-TR" dirty="0"/>
              <a:t>Tesisat Teknolojisi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312" y="1417638"/>
            <a:ext cx="4392488" cy="52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20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rgbClr val="0000FF"/>
                </a:solidFill>
              </a:rPr>
              <a:t>DENİZ ASTSUBAY MESLEK YÜKSEKOKULU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4600" b="1" dirty="0">
                <a:solidFill>
                  <a:srgbClr val="00B0F0"/>
                </a:solidFill>
              </a:rPr>
              <a:t>Eğitim Verilen Ön Lisans Programları </a:t>
            </a:r>
            <a:endParaRPr lang="tr-TR" sz="4600" b="1" dirty="0" smtClean="0">
              <a:solidFill>
                <a:srgbClr val="00B0F0"/>
              </a:solidFill>
            </a:endParaRPr>
          </a:p>
          <a:p>
            <a:r>
              <a:rPr lang="tr-TR" dirty="0" smtClean="0"/>
              <a:t>Bilgisayar </a:t>
            </a:r>
            <a:r>
              <a:rPr lang="tr-TR" dirty="0"/>
              <a:t>Programcılığı </a:t>
            </a:r>
            <a:endParaRPr lang="tr-TR" dirty="0" smtClean="0"/>
          </a:p>
          <a:p>
            <a:r>
              <a:rPr lang="tr-TR" dirty="0" smtClean="0"/>
              <a:t>Elektronik </a:t>
            </a:r>
            <a:r>
              <a:rPr lang="tr-TR" dirty="0"/>
              <a:t>Teknolojisi </a:t>
            </a:r>
            <a:endParaRPr lang="tr-TR" dirty="0" smtClean="0"/>
          </a:p>
          <a:p>
            <a:r>
              <a:rPr lang="tr-TR" dirty="0" smtClean="0"/>
              <a:t>Büro </a:t>
            </a:r>
            <a:r>
              <a:rPr lang="tr-TR" dirty="0"/>
              <a:t>Yönetimi ve Yönetici </a:t>
            </a:r>
            <a:endParaRPr lang="tr-TR" dirty="0" smtClean="0"/>
          </a:p>
          <a:p>
            <a:r>
              <a:rPr lang="tr-TR" dirty="0" smtClean="0"/>
              <a:t>Gemi </a:t>
            </a:r>
            <a:r>
              <a:rPr lang="tr-TR" dirty="0"/>
              <a:t>Makineleri İşletme Asistanlığı </a:t>
            </a:r>
            <a:endParaRPr lang="tr-TR" dirty="0" smtClean="0"/>
          </a:p>
          <a:p>
            <a:r>
              <a:rPr lang="tr-TR" dirty="0" smtClean="0"/>
              <a:t>Deniz </a:t>
            </a:r>
            <a:r>
              <a:rPr lang="tr-TR" dirty="0"/>
              <a:t>Ulaştırma ve İşletme </a:t>
            </a:r>
            <a:endParaRPr lang="tr-TR" dirty="0" smtClean="0"/>
          </a:p>
          <a:p>
            <a:r>
              <a:rPr lang="tr-TR" dirty="0" smtClean="0"/>
              <a:t>İşletme </a:t>
            </a:r>
            <a:r>
              <a:rPr lang="tr-TR" dirty="0"/>
              <a:t>Yönetimi </a:t>
            </a:r>
          </a:p>
          <a:p>
            <a:r>
              <a:rPr lang="tr-TR" dirty="0" smtClean="0"/>
              <a:t> </a:t>
            </a:r>
            <a:r>
              <a:rPr lang="tr-TR" dirty="0"/>
              <a:t>Elektrik </a:t>
            </a:r>
            <a:endParaRPr lang="tr-TR" dirty="0" smtClean="0"/>
          </a:p>
          <a:p>
            <a:r>
              <a:rPr lang="tr-TR" dirty="0" smtClean="0"/>
              <a:t>Uçak </a:t>
            </a:r>
            <a:r>
              <a:rPr lang="tr-TR" dirty="0"/>
              <a:t>Teknolojileri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60" y="4077072"/>
            <a:ext cx="3960440" cy="262857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60" y="1390332"/>
            <a:ext cx="3960440" cy="26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574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HAVA </a:t>
            </a:r>
            <a:r>
              <a:rPr lang="tr-TR" b="1" dirty="0">
                <a:solidFill>
                  <a:schemeClr val="accent1">
                    <a:lumMod val="75000"/>
                  </a:schemeClr>
                </a:solidFill>
              </a:rPr>
              <a:t>ASTSUBAY MESLEK YÜKSEKOKULU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5100" b="1" dirty="0">
                <a:solidFill>
                  <a:srgbClr val="0070C0"/>
                </a:solidFill>
              </a:rPr>
              <a:t>Eğitim Verilen Ön Lisans Programları </a:t>
            </a:r>
          </a:p>
          <a:p>
            <a:r>
              <a:rPr lang="tr-TR" dirty="0" err="1" smtClean="0"/>
              <a:t>Aviyonik</a:t>
            </a:r>
            <a:r>
              <a:rPr lang="tr-TR" dirty="0" smtClean="0"/>
              <a:t> </a:t>
            </a:r>
            <a:r>
              <a:rPr lang="tr-TR" dirty="0"/>
              <a:t>Uçak Teknolojisi </a:t>
            </a:r>
            <a:endParaRPr lang="tr-TR" dirty="0" smtClean="0"/>
          </a:p>
          <a:p>
            <a:r>
              <a:rPr lang="tr-TR" dirty="0" smtClean="0"/>
              <a:t>Bilgisayar </a:t>
            </a:r>
            <a:r>
              <a:rPr lang="tr-TR" dirty="0"/>
              <a:t>Programcılığı </a:t>
            </a:r>
            <a:endParaRPr lang="tr-TR" dirty="0" smtClean="0"/>
          </a:p>
          <a:p>
            <a:r>
              <a:rPr lang="tr-TR" dirty="0" smtClean="0"/>
              <a:t>Elektronik </a:t>
            </a:r>
            <a:r>
              <a:rPr lang="tr-TR" dirty="0"/>
              <a:t>Haberleşme Teknolojisi </a:t>
            </a:r>
            <a:endParaRPr lang="tr-TR" dirty="0" smtClean="0"/>
          </a:p>
          <a:p>
            <a:r>
              <a:rPr lang="tr-TR" dirty="0" smtClean="0"/>
              <a:t>Büro </a:t>
            </a:r>
            <a:r>
              <a:rPr lang="tr-TR" dirty="0"/>
              <a:t>Hizmetleri ve Yönetici Asistanlığı </a:t>
            </a:r>
            <a:endParaRPr lang="tr-TR" dirty="0" smtClean="0"/>
          </a:p>
          <a:p>
            <a:r>
              <a:rPr lang="tr-TR" dirty="0" smtClean="0"/>
              <a:t>İnşaat </a:t>
            </a:r>
            <a:r>
              <a:rPr lang="tr-TR" dirty="0"/>
              <a:t>Teknolojisi </a:t>
            </a:r>
            <a:endParaRPr lang="tr-TR" dirty="0" smtClean="0"/>
          </a:p>
          <a:p>
            <a:r>
              <a:rPr lang="tr-TR" dirty="0" smtClean="0"/>
              <a:t>Elektrik </a:t>
            </a:r>
          </a:p>
          <a:p>
            <a:r>
              <a:rPr lang="tr-TR" dirty="0" smtClean="0"/>
              <a:t>Mekanik </a:t>
            </a:r>
            <a:r>
              <a:rPr lang="tr-TR" dirty="0"/>
              <a:t>Uçak Teknolojisi </a:t>
            </a:r>
            <a:endParaRPr lang="tr-TR" dirty="0" smtClean="0"/>
          </a:p>
          <a:p>
            <a:r>
              <a:rPr lang="tr-TR" dirty="0" smtClean="0"/>
              <a:t>Güvenlik </a:t>
            </a:r>
            <a:r>
              <a:rPr lang="tr-TR" dirty="0"/>
              <a:t>ve Koruma </a:t>
            </a:r>
            <a:endParaRPr lang="tr-TR" dirty="0" smtClean="0"/>
          </a:p>
          <a:p>
            <a:r>
              <a:rPr lang="tr-TR" dirty="0" smtClean="0"/>
              <a:t>Otomotiv </a:t>
            </a:r>
            <a:r>
              <a:rPr lang="tr-TR" dirty="0"/>
              <a:t>Teknolojisi </a:t>
            </a:r>
            <a:endParaRPr lang="tr-TR" dirty="0" smtClean="0"/>
          </a:p>
          <a:p>
            <a:r>
              <a:rPr lang="tr-TR" dirty="0" smtClean="0"/>
              <a:t>Hava </a:t>
            </a:r>
            <a:r>
              <a:rPr lang="tr-TR" dirty="0"/>
              <a:t>Trafik Kontrol </a:t>
            </a:r>
            <a:endParaRPr lang="tr-TR" dirty="0" smtClean="0"/>
          </a:p>
          <a:p>
            <a:r>
              <a:rPr lang="tr-TR" dirty="0" smtClean="0"/>
              <a:t>Lojistik </a:t>
            </a:r>
          </a:p>
          <a:p>
            <a:r>
              <a:rPr lang="tr-TR" dirty="0" err="1" smtClean="0"/>
              <a:t>Mekatronik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360" y="1400053"/>
            <a:ext cx="3960440" cy="29809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360" y="4380982"/>
            <a:ext cx="3960440" cy="247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624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tr-TR" sz="4800" b="1" dirty="0" smtClean="0">
                <a:solidFill>
                  <a:srgbClr val="FF0000"/>
                </a:solidFill>
              </a:rPr>
              <a:t>Dinlediğiniz İçin Teşekkür Ederiz…</a:t>
            </a:r>
          </a:p>
          <a:p>
            <a:pPr algn="ctr">
              <a:buNone/>
            </a:pPr>
            <a:endParaRPr lang="tr-TR" sz="4800" b="1" dirty="0" smtClean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tr-TR" sz="3600" b="1" dirty="0" smtClean="0">
                <a:solidFill>
                  <a:srgbClr val="002060"/>
                </a:solidFill>
              </a:rPr>
              <a:t>SALİHLİ BORSA İSTANBUL MESLEKİ VE TEKNİK ANADOLU LİSESİ </a:t>
            </a:r>
          </a:p>
          <a:p>
            <a:pPr algn="ctr">
              <a:buNone/>
            </a:pPr>
            <a:r>
              <a:rPr lang="tr-TR" sz="3600" b="1" dirty="0" smtClean="0">
                <a:solidFill>
                  <a:srgbClr val="002060"/>
                </a:solidFill>
              </a:rPr>
              <a:t>REHBERLİK SERVİSİ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142997" y="-1143000"/>
            <a:ext cx="6858000" cy="914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1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KATSAYI UYGULAMASI  VE OBP HESAPLANMASI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348" y="1785926"/>
            <a:ext cx="2143140" cy="17859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endParaRPr lang="tr-TR" sz="22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tr-TR" sz="8800" b="1" dirty="0" smtClean="0">
                <a:solidFill>
                  <a:srgbClr val="0000FF"/>
                </a:solidFill>
              </a:rPr>
              <a:t>50</a:t>
            </a:r>
            <a:endParaRPr lang="tr-TR" sz="8800" b="1" dirty="0">
              <a:solidFill>
                <a:srgbClr val="0000FF"/>
              </a:solidFill>
            </a:endParaRPr>
          </a:p>
        </p:txBody>
      </p:sp>
      <p:sp>
        <p:nvSpPr>
          <p:cNvPr id="4" name="2 İçerik Yer Tutucusu"/>
          <p:cNvSpPr txBox="1">
            <a:spLocks/>
          </p:cNvSpPr>
          <p:nvPr/>
        </p:nvSpPr>
        <p:spPr>
          <a:xfrm>
            <a:off x="5429256" y="1714488"/>
            <a:ext cx="214314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8800" b="1" dirty="0" smtClean="0">
                <a:solidFill>
                  <a:srgbClr val="0000FF"/>
                </a:solidFill>
              </a:rPr>
              <a:t>100</a:t>
            </a:r>
            <a:endParaRPr kumimoji="0" lang="tr-TR" sz="8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571472" y="3571876"/>
            <a:ext cx="214314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r-TR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250</a:t>
            </a:r>
            <a:endParaRPr kumimoji="0" lang="tr-TR" sz="8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5429256" y="3571876"/>
            <a:ext cx="2143140" cy="1785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tr-TR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r-TR" sz="8800" b="1" dirty="0" smtClean="0">
                <a:solidFill>
                  <a:srgbClr val="0000FF"/>
                </a:solidFill>
              </a:rPr>
              <a:t>50</a:t>
            </a:r>
            <a:r>
              <a:rPr kumimoji="0" lang="tr-TR" sz="8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endParaRPr kumimoji="0" lang="tr-TR" sz="8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2214546" y="192880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DİPLOMA NOTU</a:t>
            </a:r>
            <a:endParaRPr lang="tr-TR" sz="36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5000628" y="571501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0.12</a:t>
            </a:r>
          </a:p>
        </p:txBody>
      </p:sp>
      <p:sp>
        <p:nvSpPr>
          <p:cNvPr id="9" name="8 Sol Sağ Ok"/>
          <p:cNvSpPr/>
          <p:nvPr/>
        </p:nvSpPr>
        <p:spPr>
          <a:xfrm>
            <a:off x="3143240" y="2928934"/>
            <a:ext cx="1428760" cy="357190"/>
          </a:xfrm>
          <a:prstGeom prst="leftRightArrow">
            <a:avLst/>
          </a:prstGeom>
          <a:solidFill>
            <a:srgbClr val="24E8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Sol Sağ Ok"/>
          <p:cNvSpPr/>
          <p:nvPr/>
        </p:nvSpPr>
        <p:spPr>
          <a:xfrm>
            <a:off x="3214678" y="4714884"/>
            <a:ext cx="1428760" cy="357190"/>
          </a:xfrm>
          <a:prstGeom prst="leftRightArrow">
            <a:avLst/>
          </a:prstGeom>
          <a:solidFill>
            <a:srgbClr val="24E8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10 Metin kutusu"/>
          <p:cNvSpPr txBox="1"/>
          <p:nvPr/>
        </p:nvSpPr>
        <p:spPr>
          <a:xfrm>
            <a:off x="1714480" y="5715016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KATSAYI</a:t>
            </a:r>
          </a:p>
        </p:txBody>
      </p:sp>
      <p:sp>
        <p:nvSpPr>
          <p:cNvPr id="12" name="11 Sağ Ok"/>
          <p:cNvSpPr/>
          <p:nvPr/>
        </p:nvSpPr>
        <p:spPr>
          <a:xfrm>
            <a:off x="3857620" y="5857892"/>
            <a:ext cx="1000132" cy="357190"/>
          </a:xfrm>
          <a:prstGeom prst="rightArrow">
            <a:avLst/>
          </a:prstGeom>
          <a:solidFill>
            <a:srgbClr val="24E8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12 Metin kutusu"/>
          <p:cNvSpPr txBox="1"/>
          <p:nvPr/>
        </p:nvSpPr>
        <p:spPr>
          <a:xfrm>
            <a:off x="2786050" y="385762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/>
              <a:t>OBP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5429256" y="3500438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X 5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642910" y="364331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X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OBP HESAPLANMASI ÖZETLE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2071678"/>
            <a:ext cx="8784976" cy="4054485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rgbClr val="0000FF"/>
                </a:solidFill>
              </a:rPr>
              <a:t>DİPLOMA NOTU</a:t>
            </a:r>
            <a:r>
              <a:rPr lang="tr-TR" sz="4800" b="1" dirty="0" smtClean="0">
                <a:solidFill>
                  <a:srgbClr val="FF0000"/>
                </a:solidFill>
              </a:rPr>
              <a:t>*</a:t>
            </a:r>
            <a:r>
              <a:rPr lang="tr-TR" sz="8000" b="1" dirty="0" smtClean="0">
                <a:solidFill>
                  <a:srgbClr val="24E849"/>
                </a:solidFill>
              </a:rPr>
              <a:t>0,6</a:t>
            </a:r>
            <a:r>
              <a:rPr lang="tr-TR" sz="4800" b="1" dirty="0" smtClean="0">
                <a:solidFill>
                  <a:srgbClr val="0000FF"/>
                </a:solidFill>
              </a:rPr>
              <a:t>=OKULDAN	 			ALINABİLECEK OBP</a:t>
            </a:r>
          </a:p>
          <a:p>
            <a:r>
              <a:rPr lang="tr-TR" sz="4800" b="1" dirty="0" smtClean="0"/>
              <a:t>70</a:t>
            </a:r>
            <a:r>
              <a:rPr lang="tr-TR" sz="4800" b="1" dirty="0" smtClean="0">
                <a:solidFill>
                  <a:srgbClr val="FF0000"/>
                </a:solidFill>
              </a:rPr>
              <a:t>*</a:t>
            </a:r>
            <a:r>
              <a:rPr lang="tr-TR" sz="4800" b="1" dirty="0" smtClean="0"/>
              <a:t>0,6=42 OBP</a:t>
            </a:r>
            <a:endParaRPr lang="tr-TR" sz="4800" b="1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539552" y="4857760"/>
            <a:ext cx="4246762" cy="85725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3787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4000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YKS’DE</a:t>
            </a:r>
            <a:br>
              <a:rPr lang="tr-TR" b="1" dirty="0" smtClean="0">
                <a:solidFill>
                  <a:srgbClr val="FF0000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DERSLERE GÖRE SORU SAYILARI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3999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11459" y="26064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tr-TR" sz="4000" dirty="0"/>
              <a:t> </a:t>
            </a:r>
            <a:r>
              <a:rPr lang="tr-TR" sz="4000" b="1" dirty="0" smtClean="0">
                <a:solidFill>
                  <a:srgbClr val="FF0000"/>
                </a:solidFill>
              </a:rPr>
              <a:t>YKS’DE</a:t>
            </a:r>
            <a:r>
              <a:rPr lang="tr-TR" sz="4000" b="1" dirty="0">
                <a:solidFill>
                  <a:srgbClr val="FF0000"/>
                </a:solidFill>
              </a:rPr>
              <a:t> </a:t>
            </a:r>
            <a:r>
              <a:rPr lang="tr-TR" sz="4000" b="1" dirty="0" smtClean="0">
                <a:solidFill>
                  <a:srgbClr val="FF0000"/>
                </a:solidFill>
              </a:rPr>
              <a:t>DERSLERE </a:t>
            </a:r>
            <a:r>
              <a:rPr lang="tr-TR" sz="4000" b="1" dirty="0">
                <a:solidFill>
                  <a:srgbClr val="FF0000"/>
                </a:solidFill>
              </a:rPr>
              <a:t>GÖRE </a:t>
            </a:r>
            <a:r>
              <a:rPr lang="tr-TR" sz="4000" b="1" dirty="0" smtClean="0">
                <a:solidFill>
                  <a:srgbClr val="FF0000"/>
                </a:solidFill>
              </a:rPr>
              <a:t>SORU SAYILARI</a:t>
            </a:r>
            <a:endParaRPr lang="tr-TR" sz="40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8706"/>
            <a:ext cx="9252519" cy="61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3159</TotalTime>
  <Words>375</Words>
  <Application>Microsoft Office PowerPoint</Application>
  <PresentationFormat>Ekran Gösterisi (4:3)</PresentationFormat>
  <Paragraphs>144</Paragraphs>
  <Slides>43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9" baseType="lpstr">
      <vt:lpstr>Arial</vt:lpstr>
      <vt:lpstr>Arial Black</vt:lpstr>
      <vt:lpstr>Calibri</vt:lpstr>
      <vt:lpstr>Comic Sans MS</vt:lpstr>
      <vt:lpstr>Tahoma</vt:lpstr>
      <vt:lpstr>Ofis Teması</vt:lpstr>
      <vt:lpstr>PowerPoint Sunusu</vt:lpstr>
      <vt:lpstr>PowerPoint Sunusu</vt:lpstr>
      <vt:lpstr>GENEL BİLGİLER</vt:lpstr>
      <vt:lpstr>2023 YKS  BAŞVURU TARİHLERİ</vt:lpstr>
      <vt:lpstr>PowerPoint Sunusu</vt:lpstr>
      <vt:lpstr>KATSAYI UYGULAMASI  VE OBP HESAPLANMASI</vt:lpstr>
      <vt:lpstr>OBP HESAPLANMASI ÖZETLE</vt:lpstr>
      <vt:lpstr> YKS’DE DERSLERE GÖRE SORU SAYILARI</vt:lpstr>
      <vt:lpstr> YKS’DE DERSLERE GÖRE SORU SAYILARI</vt:lpstr>
      <vt:lpstr>TYT’DE TESTLERİN AĞIRLIKLARI</vt:lpstr>
      <vt:lpstr>AYT’DE TESTLERİN AĞIRLIKLARI SAYISAL PUAN</vt:lpstr>
      <vt:lpstr>AYT’DE TESTLERİN AĞIRLIKLARI EŞİT AĞIRLIK PUANI</vt:lpstr>
      <vt:lpstr>AYT’DE TESTLERİN AĞIRLIKLARI SÖZEL PUAN</vt:lpstr>
      <vt:lpstr>ALINMASI GEREKEN EN KÜÇÜK PUANLAR</vt:lpstr>
      <vt:lpstr>TERCİH HAKKI</vt:lpstr>
      <vt:lpstr>EN DÜŞÜK BAŞARI SIRALARI</vt:lpstr>
      <vt:lpstr>PowerPoint Sunusu</vt:lpstr>
      <vt:lpstr>PowerPoint Sunusu</vt:lpstr>
      <vt:lpstr>TEKNOLOJİ FAKÜLTELERİ</vt:lpstr>
      <vt:lpstr>TEKNOLOJİ FAKÜLTELERİ</vt:lpstr>
      <vt:lpstr>ÖN LİSANS PROGRAMLARI</vt:lpstr>
      <vt:lpstr>EK PUANLI OBP HESAPLANMASI</vt:lpstr>
      <vt:lpstr>EK PUANLI OBP HESAPLAMA ÖZETLE</vt:lpstr>
      <vt:lpstr>PowerPoint Sunusu</vt:lpstr>
      <vt:lpstr>PowerPoint Sunusu</vt:lpstr>
      <vt:lpstr>Makine Teknolojileri</vt:lpstr>
      <vt:lpstr>Metal Teknolojisi</vt:lpstr>
      <vt:lpstr>İnşaat Teknolojisi</vt:lpstr>
      <vt:lpstr>Harita-Tapu-Kadastro</vt:lpstr>
      <vt:lpstr>Motorlu Araçlar Teknolojisi</vt:lpstr>
      <vt:lpstr>Mobilya ve İç Mekan Tasarımı</vt:lpstr>
      <vt:lpstr>Tesisat Teknolojisi ve İklimlendirme</vt:lpstr>
      <vt:lpstr>PowerPoint Sunusu</vt:lpstr>
      <vt:lpstr>PowerPoint Sunusu</vt:lpstr>
      <vt:lpstr>PowerPoint Sunusu</vt:lpstr>
      <vt:lpstr>PowerPoint Sunusu</vt:lpstr>
      <vt:lpstr>KARA HARP OKULU</vt:lpstr>
      <vt:lpstr>DENİZ HARP OKULU</vt:lpstr>
      <vt:lpstr>HAVA HARP OKULU</vt:lpstr>
      <vt:lpstr>KARA ASTSUBAY MESLEK YÜKSEKOKULU</vt:lpstr>
      <vt:lpstr>DENİZ ASTSUBAY MESLEK YÜKSEKOKULU</vt:lpstr>
      <vt:lpstr>HAVA ASTSUBAY MESLEK YÜKSEKOKULU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SALİHLİ İMKB TEKNİK VE ENDÜSTRİ MESLEK LİSESİ</dc:title>
  <dc:creator>my</dc:creator>
  <cp:lastModifiedBy>NUMAN</cp:lastModifiedBy>
  <cp:revision>404</cp:revision>
  <dcterms:created xsi:type="dcterms:W3CDTF">2012-11-30T09:12:49Z</dcterms:created>
  <dcterms:modified xsi:type="dcterms:W3CDTF">2023-03-09T11:20:20Z</dcterms:modified>
</cp:coreProperties>
</file>